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200638" cy="28800425"/>
  <p:notesSz cx="9144000" cy="6858000"/>
  <p:defaultTextStyle>
    <a:defPPr>
      <a:defRPr lang="ru-RU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1">
          <p15:clr>
            <a:srgbClr val="A4A3A4"/>
          </p15:clr>
        </p15:guide>
        <p15:guide id="2" pos="13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5761" autoAdjust="0"/>
  </p:normalViewPr>
  <p:slideViewPr>
    <p:cSldViewPr snapToGrid="0">
      <p:cViewPr>
        <p:scale>
          <a:sx n="87" d="100"/>
          <a:sy n="87" d="100"/>
        </p:scale>
        <p:origin x="-5544" y="128"/>
      </p:cViewPr>
      <p:guideLst>
        <p:guide orient="horz" pos="9071"/>
        <p:guide pos="136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Гемодинамический тип микроциркуляции</a:t>
            </a:r>
          </a:p>
          <a:p>
            <a:pPr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пациентов 2 группы после терапии.</a:t>
            </a:r>
          </a:p>
        </c:rich>
      </c:tx>
      <c:layout>
        <c:manualLayout>
          <c:xMode val="edge"/>
          <c:yMode val="edge"/>
          <c:x val="0.17103257078813777"/>
          <c:y val="2.230328408757387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2482407587740891"/>
          <c:w val="0.96190656409715003"/>
          <c:h val="0.5723218071309439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293810827196066E-2"/>
          <c:y val="0.8516516398134798"/>
          <c:w val="0.91700468450444239"/>
          <c:h val="0.132370228000816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FD19-FA46-92A5-3E81826EBD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FD19-FA46-92A5-3E81826EBD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FD19-FA46-92A5-3E81826EBD9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FD19-FA46-92A5-3E81826EBD9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FD19-FA46-92A5-3E81826EBD97}"/>
              </c:ext>
            </c:extLst>
          </c:dPt>
          <c:dLbls>
            <c:dLbl>
              <c:idx val="0"/>
              <c:layout>
                <c:manualLayout>
                  <c:x val="-4.8051206289774509E-2"/>
                  <c:y val="-0.3669701619760568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70842179675143"/>
                      <c:h val="0.223618172179195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D19-FA46-92A5-3E81826EBD97}"/>
                </c:ext>
              </c:extLst>
            </c:dLbl>
            <c:dLbl>
              <c:idx val="1"/>
              <c:layout>
                <c:manualLayout>
                  <c:x val="8.9666170683602872E-2"/>
                  <c:y val="0.1294958588975077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19-FA46-92A5-3E81826EBD9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01310890703847"/>
                      <c:h val="0.202385155144246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D19-FA46-92A5-3E81826EBD97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EF4EA2D-61A3-5C42-BA32-D1BE7B9B45F6}" type="CATEGORYNAME">
                      <a:rPr lang="en-US"/>
                      <a:pPr>
                        <a:defRPr sz="2000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en-US" baseline="0" dirty="0"/>
                      <a:t>
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D19-FA46-92A5-3E81826EBD9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0.50397629284383882"/>
                      <c:h val="0.189142594403782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FD19-FA46-92A5-3E81826EBD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1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I- подгруппа</c:v>
                </c:pt>
                <c:pt idx="1">
                  <c:v>II- подгруппа</c:v>
                </c:pt>
                <c:pt idx="2">
                  <c:v>Контрольная группа 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0.54</c:v>
                </c:pt>
                <c:pt idx="1">
                  <c:v>0.21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D19-FA46-92A5-3E81826EBD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C-FD19-FA46-92A5-3E81826EBD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FD19-FA46-92A5-3E81826EBD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FD19-FA46-92A5-3E81826EBD9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FD19-FA46-92A5-3E81826EBD9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FD19-FA46-92A5-3E81826EBD9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FD19-FA46-92A5-3E81826EBD9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FD19-FA46-92A5-3E81826EBD97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FD19-FA46-92A5-3E81826EBD9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I- подгруппа</c:v>
                </c:pt>
                <c:pt idx="1">
                  <c:v>II- подгруппа</c:v>
                </c:pt>
                <c:pt idx="2">
                  <c:v>Контрольная группа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B-FD19-FA46-92A5-3E81826EBD9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CADA8-EAC1-4509-BBC8-EEED55333152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35275" y="857250"/>
            <a:ext cx="347345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F3358-F8D6-4886-A754-F43F77123E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695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5F3358-F8D6-4886-A754-F43F77123E4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003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0080" y="4713405"/>
            <a:ext cx="32400479" cy="10026815"/>
          </a:xfrm>
        </p:spPr>
        <p:txBody>
          <a:bodyPr anchor="b"/>
          <a:lstStyle>
            <a:lvl1pPr algn="ctr">
              <a:defRPr sz="2126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0080" y="15126892"/>
            <a:ext cx="32400479" cy="6953434"/>
          </a:xfrm>
        </p:spPr>
        <p:txBody>
          <a:bodyPr/>
          <a:lstStyle>
            <a:lvl1pPr marL="0" indent="0" algn="ctr">
              <a:buNone/>
              <a:defRPr sz="8504"/>
            </a:lvl1pPr>
            <a:lvl2pPr marL="1620042" indent="0" algn="ctr">
              <a:buNone/>
              <a:defRPr sz="7087"/>
            </a:lvl2pPr>
            <a:lvl3pPr marL="3240085" indent="0" algn="ctr">
              <a:buNone/>
              <a:defRPr sz="6378"/>
            </a:lvl3pPr>
            <a:lvl4pPr marL="4860127" indent="0" algn="ctr">
              <a:buNone/>
              <a:defRPr sz="5669"/>
            </a:lvl4pPr>
            <a:lvl5pPr marL="6480170" indent="0" algn="ctr">
              <a:buNone/>
              <a:defRPr sz="5669"/>
            </a:lvl5pPr>
            <a:lvl6pPr marL="8100212" indent="0" algn="ctr">
              <a:buNone/>
              <a:defRPr sz="5669"/>
            </a:lvl6pPr>
            <a:lvl7pPr marL="9720255" indent="0" algn="ctr">
              <a:buNone/>
              <a:defRPr sz="5669"/>
            </a:lvl7pPr>
            <a:lvl8pPr marL="11340297" indent="0" algn="ctr">
              <a:buNone/>
              <a:defRPr sz="5669"/>
            </a:lvl8pPr>
            <a:lvl9pPr marL="12960340" indent="0" algn="ctr">
              <a:buNone/>
              <a:defRPr sz="5669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022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41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48494" y="6440097"/>
            <a:ext cx="33002361" cy="10249484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524532" y="6440097"/>
            <a:ext cx="98483954" cy="10249484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53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13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47544" y="7180110"/>
            <a:ext cx="37260550" cy="11980175"/>
          </a:xfrm>
        </p:spPr>
        <p:txBody>
          <a:bodyPr anchor="b"/>
          <a:lstStyle>
            <a:lvl1pPr>
              <a:defRPr sz="2126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47544" y="19273622"/>
            <a:ext cx="37260550" cy="6300091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75000"/>
                  </a:schemeClr>
                </a:solidFill>
              </a:defRPr>
            </a:lvl1pPr>
            <a:lvl2pPr marL="1620042" indent="0">
              <a:buNone/>
              <a:defRPr sz="7087">
                <a:solidFill>
                  <a:schemeClr val="tx1">
                    <a:tint val="75000"/>
                  </a:schemeClr>
                </a:solidFill>
              </a:defRPr>
            </a:lvl2pPr>
            <a:lvl3pPr marL="3240085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6012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8017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100212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202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4029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6034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05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524532" y="32193811"/>
            <a:ext cx="65740344" cy="7674113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6804884" y="32193811"/>
            <a:ext cx="65745971" cy="7674113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92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5671" y="1533358"/>
            <a:ext cx="37260550" cy="556675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75673" y="7060106"/>
            <a:ext cx="18275893" cy="3460049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42" indent="0">
              <a:buNone/>
              <a:defRPr sz="7087" b="1"/>
            </a:lvl2pPr>
            <a:lvl3pPr marL="3240085" indent="0">
              <a:buNone/>
              <a:defRPr sz="6378" b="1"/>
            </a:lvl3pPr>
            <a:lvl4pPr marL="4860127" indent="0">
              <a:buNone/>
              <a:defRPr sz="5669" b="1"/>
            </a:lvl4pPr>
            <a:lvl5pPr marL="6480170" indent="0">
              <a:buNone/>
              <a:defRPr sz="5669" b="1"/>
            </a:lvl5pPr>
            <a:lvl6pPr marL="8100212" indent="0">
              <a:buNone/>
              <a:defRPr sz="5669" b="1"/>
            </a:lvl6pPr>
            <a:lvl7pPr marL="9720255" indent="0">
              <a:buNone/>
              <a:defRPr sz="5669" b="1"/>
            </a:lvl7pPr>
            <a:lvl8pPr marL="11340297" indent="0">
              <a:buNone/>
              <a:defRPr sz="5669" b="1"/>
            </a:lvl8pPr>
            <a:lvl9pPr marL="12960340" indent="0">
              <a:buNone/>
              <a:defRPr sz="566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975673" y="10520155"/>
            <a:ext cx="18275893" cy="1547356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1870323" y="7060106"/>
            <a:ext cx="18365898" cy="3460049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42" indent="0">
              <a:buNone/>
              <a:defRPr sz="7087" b="1"/>
            </a:lvl2pPr>
            <a:lvl3pPr marL="3240085" indent="0">
              <a:buNone/>
              <a:defRPr sz="6378" b="1"/>
            </a:lvl3pPr>
            <a:lvl4pPr marL="4860127" indent="0">
              <a:buNone/>
              <a:defRPr sz="5669" b="1"/>
            </a:lvl4pPr>
            <a:lvl5pPr marL="6480170" indent="0">
              <a:buNone/>
              <a:defRPr sz="5669" b="1"/>
            </a:lvl5pPr>
            <a:lvl6pPr marL="8100212" indent="0">
              <a:buNone/>
              <a:defRPr sz="5669" b="1"/>
            </a:lvl6pPr>
            <a:lvl7pPr marL="9720255" indent="0">
              <a:buNone/>
              <a:defRPr sz="5669" b="1"/>
            </a:lvl7pPr>
            <a:lvl8pPr marL="11340297" indent="0">
              <a:buNone/>
              <a:defRPr sz="5669" b="1"/>
            </a:lvl8pPr>
            <a:lvl9pPr marL="12960340" indent="0">
              <a:buNone/>
              <a:defRPr sz="566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1870323" y="10520155"/>
            <a:ext cx="18365898" cy="1547356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393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10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11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5672" y="1920028"/>
            <a:ext cx="13933329" cy="6720099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65898" y="4146730"/>
            <a:ext cx="21870323" cy="20466969"/>
          </a:xfrm>
        </p:spPr>
        <p:txBody>
          <a:bodyPr/>
          <a:lstStyle>
            <a:lvl1pPr>
              <a:defRPr sz="11339"/>
            </a:lvl1pPr>
            <a:lvl2pPr>
              <a:defRPr sz="9922"/>
            </a:lvl2pPr>
            <a:lvl3pPr>
              <a:defRPr sz="8504"/>
            </a:lvl3pPr>
            <a:lvl4pPr>
              <a:defRPr sz="7087"/>
            </a:lvl4pPr>
            <a:lvl5pPr>
              <a:defRPr sz="7087"/>
            </a:lvl5pPr>
            <a:lvl6pPr>
              <a:defRPr sz="7087"/>
            </a:lvl6pPr>
            <a:lvl7pPr>
              <a:defRPr sz="7087"/>
            </a:lvl7pPr>
            <a:lvl8pPr>
              <a:defRPr sz="7087"/>
            </a:lvl8pPr>
            <a:lvl9pPr>
              <a:defRPr sz="708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975672" y="8640127"/>
            <a:ext cx="13933329" cy="16006905"/>
          </a:xfrm>
        </p:spPr>
        <p:txBody>
          <a:bodyPr/>
          <a:lstStyle>
            <a:lvl1pPr marL="0" indent="0">
              <a:buNone/>
              <a:defRPr sz="5669"/>
            </a:lvl1pPr>
            <a:lvl2pPr marL="1620042" indent="0">
              <a:buNone/>
              <a:defRPr sz="4961"/>
            </a:lvl2pPr>
            <a:lvl3pPr marL="3240085" indent="0">
              <a:buNone/>
              <a:defRPr sz="4252"/>
            </a:lvl3pPr>
            <a:lvl4pPr marL="4860127" indent="0">
              <a:buNone/>
              <a:defRPr sz="3543"/>
            </a:lvl4pPr>
            <a:lvl5pPr marL="6480170" indent="0">
              <a:buNone/>
              <a:defRPr sz="3543"/>
            </a:lvl5pPr>
            <a:lvl6pPr marL="8100212" indent="0">
              <a:buNone/>
              <a:defRPr sz="3543"/>
            </a:lvl6pPr>
            <a:lvl7pPr marL="9720255" indent="0">
              <a:buNone/>
              <a:defRPr sz="3543"/>
            </a:lvl7pPr>
            <a:lvl8pPr marL="11340297" indent="0">
              <a:buNone/>
              <a:defRPr sz="3543"/>
            </a:lvl8pPr>
            <a:lvl9pPr marL="12960340" indent="0">
              <a:buNone/>
              <a:defRPr sz="354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41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5672" y="1920028"/>
            <a:ext cx="13933329" cy="6720099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365898" y="4146730"/>
            <a:ext cx="21870323" cy="20466969"/>
          </a:xfrm>
        </p:spPr>
        <p:txBody>
          <a:bodyPr/>
          <a:lstStyle>
            <a:lvl1pPr marL="0" indent="0">
              <a:buNone/>
              <a:defRPr sz="11339"/>
            </a:lvl1pPr>
            <a:lvl2pPr marL="1620042" indent="0">
              <a:buNone/>
              <a:defRPr sz="9922"/>
            </a:lvl2pPr>
            <a:lvl3pPr marL="3240085" indent="0">
              <a:buNone/>
              <a:defRPr sz="8504"/>
            </a:lvl3pPr>
            <a:lvl4pPr marL="4860127" indent="0">
              <a:buNone/>
              <a:defRPr sz="7087"/>
            </a:lvl4pPr>
            <a:lvl5pPr marL="6480170" indent="0">
              <a:buNone/>
              <a:defRPr sz="7087"/>
            </a:lvl5pPr>
            <a:lvl6pPr marL="8100212" indent="0">
              <a:buNone/>
              <a:defRPr sz="7087"/>
            </a:lvl6pPr>
            <a:lvl7pPr marL="9720255" indent="0">
              <a:buNone/>
              <a:defRPr sz="7087"/>
            </a:lvl7pPr>
            <a:lvl8pPr marL="11340297" indent="0">
              <a:buNone/>
              <a:defRPr sz="7087"/>
            </a:lvl8pPr>
            <a:lvl9pPr marL="12960340" indent="0">
              <a:buNone/>
              <a:defRPr sz="7087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975672" y="8640127"/>
            <a:ext cx="13933329" cy="16006905"/>
          </a:xfrm>
        </p:spPr>
        <p:txBody>
          <a:bodyPr/>
          <a:lstStyle>
            <a:lvl1pPr marL="0" indent="0">
              <a:buNone/>
              <a:defRPr sz="5669"/>
            </a:lvl1pPr>
            <a:lvl2pPr marL="1620042" indent="0">
              <a:buNone/>
              <a:defRPr sz="4961"/>
            </a:lvl2pPr>
            <a:lvl3pPr marL="3240085" indent="0">
              <a:buNone/>
              <a:defRPr sz="4252"/>
            </a:lvl3pPr>
            <a:lvl4pPr marL="4860127" indent="0">
              <a:buNone/>
              <a:defRPr sz="3543"/>
            </a:lvl4pPr>
            <a:lvl5pPr marL="6480170" indent="0">
              <a:buNone/>
              <a:defRPr sz="3543"/>
            </a:lvl5pPr>
            <a:lvl6pPr marL="8100212" indent="0">
              <a:buNone/>
              <a:defRPr sz="3543"/>
            </a:lvl6pPr>
            <a:lvl7pPr marL="9720255" indent="0">
              <a:buNone/>
              <a:defRPr sz="3543"/>
            </a:lvl7pPr>
            <a:lvl8pPr marL="11340297" indent="0">
              <a:buNone/>
              <a:defRPr sz="3543"/>
            </a:lvl8pPr>
            <a:lvl9pPr marL="12960340" indent="0">
              <a:buNone/>
              <a:defRPr sz="354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64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0044" y="1533358"/>
            <a:ext cx="37260550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70044" y="7666780"/>
            <a:ext cx="37260550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970044" y="26693729"/>
            <a:ext cx="97201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C1E3D-F96D-4F87-AD24-DCDB971DCCDE}" type="datetimeFigureOut">
              <a:rPr lang="ru-RU" smtClean="0"/>
              <a:pPr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4310212" y="26693729"/>
            <a:ext cx="14580215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0510450" y="26693729"/>
            <a:ext cx="97201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5ED1D-30C7-4A5A-B8ED-9EFDC6A1C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16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240085" rtl="0" eaLnBrk="1" latinLnBrk="0" hangingPunct="1">
        <a:lnSpc>
          <a:spcPct val="90000"/>
        </a:lnSpc>
        <a:spcBef>
          <a:spcPct val="0"/>
        </a:spcBef>
        <a:buNone/>
        <a:defRPr sz="155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021" indent="-810021" algn="l" defTabSz="3240085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2" kern="1200">
          <a:solidFill>
            <a:schemeClr val="tx1"/>
          </a:solidFill>
          <a:latin typeface="+mn-lt"/>
          <a:ea typeface="+mn-ea"/>
          <a:cs typeface="+mn-cs"/>
        </a:defRPr>
      </a:lvl1pPr>
      <a:lvl2pPr marL="2430064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50106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3pPr>
      <a:lvl4pPr marL="5670149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90191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10234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30276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50319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70361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20042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40085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60127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100212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20255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40297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6034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1.jpe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6.png"/><Relationship Id="rId4" Type="http://schemas.openxmlformats.org/officeDocument/2006/relationships/image" Target="../media/image2.jpe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68615" y="633047"/>
            <a:ext cx="33107435" cy="70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800"/>
              </a:spcAft>
            </a:pPr>
            <a:r>
              <a:rPr lang="ru-RU" sz="40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Оценка особенностей </a:t>
            </a:r>
            <a:r>
              <a:rPr lang="ru-RU" sz="4000" b="1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микрогемоциркуляции</a:t>
            </a:r>
            <a:r>
              <a:rPr lang="ru-RU" sz="40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у пациентов  с </a:t>
            </a:r>
            <a:r>
              <a:rPr lang="ru-RU" sz="4000" b="1" kern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постковидным</a:t>
            </a:r>
            <a:r>
              <a:rPr lang="ru-RU" sz="40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синдромом</a:t>
            </a:r>
            <a:r>
              <a:rPr lang="ru-US" sz="4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2413" y="4227124"/>
            <a:ext cx="100745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   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настоящее время неврологические проявления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остковидного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синдрома  достаточно широко распространены в врачебной практике, приводит к снижение качества жизни пациентов, в частности могут способствовать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астенизации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нервной системы. В связи с этим, оценка микроциркуляции у пациентов с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постковдоным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синдромом и полученные при этом результаты могут лечь в основу предлагаемых терапевтических подходов в реабилитации таких пациентов.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Б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азовая  роль процессов микроциркуляции в обменной функции мозга является неоспоримой и значимой. Нарушения  микроциркуляции6 возника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ю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щие до развития каких-либо  заметных неврологических нарушений могут способствовать  их развитию, что влияет на течение реабилитационного периода у пациентов с пост ковидным синдромом.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70336" y="8953500"/>
            <a:ext cx="996242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исследования: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оценить  наличие  и характер микроциркуляторных нарушений на основе лазерной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доплерофлоуриметрии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ЛДФ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пациентов, перенесших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COVID-19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постковидном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периоде                         </a:t>
            </a:r>
          </a:p>
        </p:txBody>
      </p:sp>
      <p:pic>
        <p:nvPicPr>
          <p:cNvPr id="13" name="Рисунок 12" descr="д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35800" y="11023438"/>
            <a:ext cx="5353049" cy="3697065"/>
          </a:xfrm>
          <a:prstGeom prst="rect">
            <a:avLst/>
          </a:prstGeom>
        </p:spPr>
      </p:pic>
      <p:pic>
        <p:nvPicPr>
          <p:cNvPr id="14" name="Рисунок 13" descr="доклад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96850" y="15096001"/>
            <a:ext cx="5373102" cy="3912002"/>
          </a:xfrm>
          <a:prstGeom prst="rect">
            <a:avLst/>
          </a:prstGeom>
        </p:spPr>
      </p:pic>
      <p:pic>
        <p:nvPicPr>
          <p:cNvPr id="15" name="Рисунок 14" descr="сф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35800" y="15054711"/>
            <a:ext cx="5353049" cy="3906438"/>
          </a:xfrm>
          <a:prstGeom prst="rect">
            <a:avLst/>
          </a:prstGeom>
        </p:spPr>
      </p:pic>
      <p:pic>
        <p:nvPicPr>
          <p:cNvPr id="16" name="Рисунок 15" descr="лдф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96850" y="5788217"/>
            <a:ext cx="5841314" cy="3622483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12744450" y="2743200"/>
            <a:ext cx="1914366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Уринов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Р.М.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(научный руководитель  </a:t>
            </a:r>
            <a:r>
              <a:rPr lang="ru-RU" sz="240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Пулатов</a:t>
            </a:r>
            <a:r>
              <a:rPr lang="ru-RU" sz="24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С.</a:t>
            </a:r>
            <a:r>
              <a:rPr lang="ru-RU" sz="2400" i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С.) 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Бухарский государственный медицинский институт МЗ Республики Узбекистан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г. Бухара, 2024 год </a:t>
            </a:r>
            <a:endParaRPr lang="ru-RU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18289002" y="5886262"/>
            <a:ext cx="1123950" cy="345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8289002" y="5994380"/>
            <a:ext cx="1274345" cy="116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3223204" y="24520358"/>
            <a:ext cx="8096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77977" y="11023438"/>
            <a:ext cx="65722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Низкочастотные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LF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-колебания (0,05-0,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20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Гц) обусловлены спонтанной периодической активностью гладких миоцитов в стенке артериол, вызывающей периодические изменения их диаметра, называемые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вазомоциями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Снижение амплитуды низкочастотных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флаксмоций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может свидетельствовать об угнетении нейрогенного и вазомоторного  механизмов.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2877976" y="19375667"/>
            <a:ext cx="58601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Высокочастотные  Н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-колебания (0,2-0,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4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Гц) обусловлены периодическими изменениями давления в венозном отделе сосудистого русла, вызываемыми   дыхательными экскурсиями. Увеличение амплитуды этих волн может быть связано с застоем крови в микроциркуляторном русле.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470337" y="10591800"/>
            <a:ext cx="979677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 исследования: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исследование 80  пациентов в возрасте от 30 до 55 лет, с верифицированным диагнозом последствия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короновирусной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COVUD-1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9, подтвержденные лабораторными методами исследования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ПЦР тест на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SARS-Cov-2)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с верифицированным отрицательным ответом через 15-35 недель после заболевания на базе Бухарского областного многопрофильного медицинского центра.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пациенты были разделены на 2 группы: опытная группа 60 пациентов, разделенные на подгруппу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I- 43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пациента, перенесшие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легкой форме и и на подгруппу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(со среднетяжелой и тяжелой формой инфекции с наличием пневмонии)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 пациентов, контрольная группа составила – 20 здоровых лиц.  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70337" y="21610674"/>
            <a:ext cx="1058542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 пациентам проводили исследование микроциркуляции с помощью  лазерной допплеровской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флоуметрии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ЛДФ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 приборе «ЛАКК-04» (НПО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Лазма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Россия). Метод лазерной допплеровской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флоуметрии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ЛДФ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основывается на определении перфузии ткани кровью путём измерения допплеровского сдвига частот, возникающего при зондировании ткани лазерным излучением (гелий-неоновым,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λ=632,8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с последующей регистрацией излучения, отражённого от подвижных и неподвижных компонентов ткани. </a:t>
            </a:r>
            <a:endParaRPr lang="ru-US" sz="24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ЛДФ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применением амплитудно-частотного анализа колебаний кровотока позволяет неинвазивно оценить влияние миогенных, нейрогенных и эндотелиальных компонентов тонуса микрососудов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Проводилась оценка параметра микроциркуляции (ПМ), среднего квадратичного отклонения (СКО), индекса </a:t>
            </a:r>
            <a:r>
              <a:rPr lang="ru-RU" sz="24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флаксмоций</a:t>
            </a:r>
            <a:r>
              <a:rPr lang="ru-RU" sz="2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(ИФМ), а также анализ гемодинамических ритмов с помощью амплитудно-частотного спектра (АЧС).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20055139" y="10815446"/>
            <a:ext cx="2357185" cy="36970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9735800" y="19269945"/>
            <a:ext cx="53530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Пульсовые колебания С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(1,0-1,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Гц) обусловлены изменениями скорости движения эритроцитов в микрососудах, вызываемыми перепадами систолического и диастолического давления. Характерно увеличение амплитуды этих волн при повышении притока артериальной крови.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15509869" y="15198472"/>
            <a:ext cx="1382468" cy="36189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3822526" y="1517064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23822526" y="15170643"/>
            <a:ext cx="1058779" cy="36467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12896850" y="5029200"/>
            <a:ext cx="81503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</a:t>
            </a: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ЛДФ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-граммы оценивались: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2877976" y="22764228"/>
            <a:ext cx="1242042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значимыми в диагностическом плане и часто используемыми являются следующие показатели 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 медленные (низкочастотные) волны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флаксмоции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зона </a:t>
            </a:r>
            <a:r>
              <a:rPr lang="e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LF-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ритма — диапазон частот 0,05– 0,2 Гц, 3–12 колебаний в минуту;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 быстрые (высокочастотные) волны колебаний, зона </a:t>
            </a:r>
            <a:r>
              <a:rPr lang="e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HF-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ритма — диапазон частот 0,2– 0,4 Гц, 12–24 колебания в минуту;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пульсовые волны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флаксмоций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зона </a:t>
            </a:r>
            <a:r>
              <a:rPr lang="e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ритма — диапазон частот 0,8–1,5 Гц, 48–120 колебаний в минуту.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эндотелиальных </a:t>
            </a:r>
            <a:r>
              <a:rPr lang="e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зависимых колебаний (диапазон частот 0,0095–0,02 Гц) и нейрогенных симпатических (диапазон частот 0,02–0,05 Гц) компонентов тонуса сосудов 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Выпадение тех или иных ритмических составляющих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флаксмоций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трактуется как «спектральное сужение»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ЛДФ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граммы, которое может служить диагностическим критерием нарушений механизмов регуляции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микрогемоциркуляции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9563347" y="5032270"/>
            <a:ext cx="60621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М-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постоянная составляющая перфузии. Это средняя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перфузия в микроциркуляторном русле за определенный промежуток времени исследований или за выбранный временной интервал анализа ЛДФ-граммы.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9563347" y="7160580"/>
            <a:ext cx="6062199" cy="243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Флакс (δ) СКО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среднее квадратичное отклонение колебаний кровотока от среднего арифметического значения ПМ. Характеризует временную изменчивость микроциркуляции или колеблемость потока эритроцитов.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915899" y="9925050"/>
            <a:ext cx="12172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Проводили амплитудно-частотный анализ гемодинамических ритмов колебаний тканевого кровотока: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643628" y="20790579"/>
            <a:ext cx="17254770" cy="901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450215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Выводы:</a:t>
            </a:r>
            <a:r>
              <a:rPr lang="ru-RU" sz="26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Таким образом, при исследовании состояния </a:t>
            </a:r>
            <a:r>
              <a:rPr lang="ru-RU" sz="24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микрогемоциркуляции</a:t>
            </a:r>
            <a:r>
              <a:rPr lang="ru-RU" sz="2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у здоровых   испытуемых выявлен высокий уровень сбалансированности </a:t>
            </a:r>
            <a:r>
              <a:rPr lang="ru-RU" sz="2400" spc="-45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пре- и посткапиллярных влияний на модуля</a:t>
            </a:r>
            <a:r>
              <a:rPr lang="ru-RU" sz="2400" spc="-3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цию тканевого кровотока</a:t>
            </a:r>
            <a:r>
              <a:rPr lang="ru-RU" sz="2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с доминированием в механизмах регуляции активных миогенных модуляций в </a:t>
            </a:r>
            <a:r>
              <a:rPr lang="ru-RU" sz="24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прекапиллярном</a:t>
            </a:r>
            <a:r>
              <a:rPr lang="ru-RU" sz="2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звене микроциркуляторного русла и  высокий функциональный резерв капиллярного кровотока, о чем свидетельствует преобладание апериодического типа ЛДФ-граммы у этих пациентов.</a:t>
            </a:r>
            <a:endParaRPr lang="ru-US" sz="24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marR="0" indent="450215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У  пациентов, перенесших коронавирусную инфекцию отмечалось:</a:t>
            </a:r>
            <a:endParaRPr lang="ru-US" sz="24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marR="0" indent="450215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смещение </a:t>
            </a:r>
            <a:r>
              <a:rPr lang="ru-RU" sz="2400" spc="-45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доминанты регуляции тканевого кро</a:t>
            </a:r>
            <a:r>
              <a:rPr lang="ru-RU" sz="2400" spc="-3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вотока в </a:t>
            </a:r>
            <a:r>
              <a:rPr lang="ru-RU" sz="2400" spc="-3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прекапиллярное</a:t>
            </a:r>
            <a:r>
              <a:rPr lang="ru-RU" sz="2400" spc="-3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звено, в котором преобладали симпатические нейрогенные влияния, </a:t>
            </a:r>
            <a:r>
              <a:rPr lang="ru-RU" sz="2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приводящие к спазму </a:t>
            </a:r>
            <a:r>
              <a:rPr lang="ru-RU" sz="2400" spc="-25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приносящих </a:t>
            </a:r>
            <a:r>
              <a:rPr lang="ru-RU" sz="2400" spc="-25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артериолярных</a:t>
            </a:r>
            <a:r>
              <a:rPr lang="ru-RU" sz="2400" spc="-25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2400" spc="-3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сосудов</a:t>
            </a:r>
            <a:r>
              <a:rPr lang="ru-RU" sz="2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и ограничению притока крови в капиллярное русло;</a:t>
            </a:r>
            <a:endParaRPr lang="ru-US" sz="24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marR="0" indent="450215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функциональное напряжение активных вазомоторных механизмов  в регуляции тканевого кровотока; </a:t>
            </a:r>
            <a:endParaRPr lang="ru-US" sz="24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marR="0" indent="450215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- снижение функционального резерва микрососудистого русла вследствие выраженного исходного спазма приносящих артериол и развития </a:t>
            </a:r>
            <a:r>
              <a:rPr lang="ru-RU" sz="2400" spc="-3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застойных явлений в </a:t>
            </a:r>
            <a:r>
              <a:rPr lang="ru-RU" sz="2400" spc="-3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посткапиллярно-вену</a:t>
            </a:r>
            <a:r>
              <a:rPr lang="ru-RU" sz="2400" spc="-4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лярных</a:t>
            </a:r>
            <a:r>
              <a:rPr lang="ru-RU" sz="2400" spc="-4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сосудах</a:t>
            </a:r>
            <a:r>
              <a:rPr lang="ru-RU" sz="2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, приводящих к </a:t>
            </a:r>
            <a:r>
              <a:rPr lang="ru-RU" sz="2400" spc="-4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снижению интенсивности</a:t>
            </a:r>
            <a:r>
              <a:rPr lang="ru-RU" sz="2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кровотока. </a:t>
            </a:r>
            <a:endParaRPr lang="ru-US" sz="24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marR="0" indent="450215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Следует подчеркнуть, что выявленная низкоамплитудная «монотонная» ЛДФ-грамма у всех пациентов, перенесших коронавирусную инфекцию, свидетельствует о более глубоком характере нарушений </a:t>
            </a:r>
            <a:r>
              <a:rPr lang="ru-RU" sz="2400" dirty="0" err="1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микрогемоциркуляции</a:t>
            </a:r>
            <a:r>
              <a:rPr lang="ru-RU" sz="24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и подтверждает влияние данного фактора на процесс формирования  гемодинамических нарушений.</a:t>
            </a:r>
            <a:endParaRPr lang="ru-US" sz="24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marR="0" indent="450215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ru-US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ru-US" sz="18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4625481" y="6533123"/>
            <a:ext cx="7606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spc="-45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Характеристика типологических особенностей ЛДФ-грамм у  пациентов, перенесших коронавирусную инфекцию  и группы контроля. Таблица 1.</a:t>
            </a:r>
            <a:endParaRPr lang="ru-US" sz="2400" b="1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051500" y="4227124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исследования:</a:t>
            </a:r>
          </a:p>
        </p:txBody>
      </p:sp>
      <p:graphicFrame>
        <p:nvGraphicFramePr>
          <p:cNvPr id="47" name="Диаграмма 46"/>
          <p:cNvGraphicFramePr/>
          <p:nvPr>
            <p:extLst>
              <p:ext uri="{D42A27DB-BD31-4B8C-83A1-F6EECF244321}">
                <p14:modId xmlns:p14="http://schemas.microsoft.com/office/powerpoint/2010/main" val="2838654294"/>
              </p:ext>
            </p:extLst>
          </p:nvPr>
        </p:nvGraphicFramePr>
        <p:xfrm>
          <a:off x="34148355" y="16381137"/>
          <a:ext cx="9712976" cy="4039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6078832" y="13829696"/>
            <a:ext cx="8582381" cy="667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450215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Выпадение тех или иных ритмических составляющих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флаксмоций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трактуется как «спектральное сужение»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ЛДФ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граммы, которое может служить диагностическим критерием нарушений механизмов регуляции микроциркуляции. Качественный анализ ЛДФ-грамм свидетельствует о том,            что спектральное сужение соответствует прогрессированию облитерирующего поражения артериальных сосудов [9]. Практически при амплитудно-частотном анализе полученного ЛДФ-спектра используют нормированные показатели, определяющие максимальную амплитуду колебаний кровотока      в разных диапазонах, а также их соотношения в виде индекса эффективности микроциркуляции (ИЭМ) 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6450728" y="5049198"/>
            <a:ext cx="157808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Анализ статистических параметров амплитудно-частотного спектра ЛДФ-грамм выявил неоднородность выборки данных, что позволило выделить </a:t>
            </a:r>
            <a:r>
              <a:rPr lang="ru-RU" sz="2400" kern="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типологические особенности </a:t>
            </a:r>
            <a:r>
              <a:rPr lang="ru-RU" sz="2400" kern="0" spc="-4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микрогемоцир</a:t>
            </a:r>
            <a:r>
              <a:rPr lang="ru-RU" sz="2400" kern="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куляции</a:t>
            </a:r>
            <a:r>
              <a:rPr lang="ru-RU" sz="2400" kern="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у  пациентов, перенесших коронавирусную инфекцию (подгруппа </a:t>
            </a:r>
            <a:r>
              <a:rPr lang="en-US" sz="2400" kern="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 </a:t>
            </a:r>
            <a:r>
              <a:rPr lang="ru-RU" sz="2400" kern="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и </a:t>
            </a:r>
            <a:r>
              <a:rPr lang="en-US" sz="2400" kern="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II</a:t>
            </a:r>
            <a:r>
              <a:rPr lang="ru-RU" sz="2400" kern="0" spc="-25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в сопоставлении с </a:t>
            </a:r>
            <a:r>
              <a:rPr lang="ru-RU" sz="2400" kern="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группой контроля</a:t>
            </a:r>
            <a:r>
              <a:rPr lang="ru-US" sz="2400" kern="0" spc="-25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 Выявлено три типа ЛДФ-грамм.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5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9181005"/>
              </p:ext>
            </p:extLst>
          </p:nvPr>
        </p:nvGraphicFramePr>
        <p:xfrm>
          <a:off x="1635970" y="15216363"/>
          <a:ext cx="9241579" cy="5871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7CD51BC-E925-AD86-B299-F4E40D7969C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034471" y="6610923"/>
            <a:ext cx="6601025" cy="5365517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F7BFF620-0D70-6BB2-F629-AE94FD255B7B}"/>
              </a:ext>
            </a:extLst>
          </p:cNvPr>
          <p:cNvSpPr txBox="1"/>
          <p:nvPr/>
        </p:nvSpPr>
        <p:spPr>
          <a:xfrm>
            <a:off x="27432000" y="12260036"/>
            <a:ext cx="6203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spc="-25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Рис.1 Типы ЛДФ-грамм и соответствующие им параметры микроциркуляции,</a:t>
            </a:r>
            <a:r>
              <a:rPr lang="ru-RU" sz="2400" kern="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где: </a:t>
            </a:r>
            <a:r>
              <a:rPr lang="ru-RU" sz="2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• - уровень статистической значимости различий между I и II типами, • -   </a:t>
            </a:r>
            <a:r>
              <a:rPr lang="en-US" sz="2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</a:t>
            </a:r>
            <a:r>
              <a:rPr lang="ru-RU" sz="2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&lt;0,001.</a:t>
            </a:r>
            <a:r>
              <a:rPr lang="ru-RU" sz="2400" kern="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4" name="Таблица 33">
            <a:extLst>
              <a:ext uri="{FF2B5EF4-FFF2-40B4-BE49-F238E27FC236}">
                <a16:creationId xmlns:a16="http://schemas.microsoft.com/office/drawing/2014/main" id="{6EDF307A-FDDA-2B8A-C5FD-7E62CA01D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196371"/>
              </p:ext>
            </p:extLst>
          </p:nvPr>
        </p:nvGraphicFramePr>
        <p:xfrm>
          <a:off x="34625480" y="8103141"/>
          <a:ext cx="7606114" cy="12403844"/>
        </p:xfrm>
        <a:graphic>
          <a:graphicData uri="http://schemas.openxmlformats.org/drawingml/2006/table">
            <a:tbl>
              <a:tblPr firstRow="1" firstCol="1" bandRow="1"/>
              <a:tblGrid>
                <a:gridCol w="1964151">
                  <a:extLst>
                    <a:ext uri="{9D8B030D-6E8A-4147-A177-3AD203B41FA5}">
                      <a16:colId xmlns:a16="http://schemas.microsoft.com/office/drawing/2014/main" val="4236688124"/>
                    </a:ext>
                  </a:extLst>
                </a:gridCol>
                <a:gridCol w="2139019">
                  <a:extLst>
                    <a:ext uri="{9D8B030D-6E8A-4147-A177-3AD203B41FA5}">
                      <a16:colId xmlns:a16="http://schemas.microsoft.com/office/drawing/2014/main" val="547030593"/>
                    </a:ext>
                  </a:extLst>
                </a:gridCol>
                <a:gridCol w="1622290">
                  <a:extLst>
                    <a:ext uri="{9D8B030D-6E8A-4147-A177-3AD203B41FA5}">
                      <a16:colId xmlns:a16="http://schemas.microsoft.com/office/drawing/2014/main" val="2383744223"/>
                    </a:ext>
                  </a:extLst>
                </a:gridCol>
                <a:gridCol w="1880654">
                  <a:extLst>
                    <a:ext uri="{9D8B030D-6E8A-4147-A177-3AD203B41FA5}">
                      <a16:colId xmlns:a16="http://schemas.microsoft.com/office/drawing/2014/main" val="377444062"/>
                    </a:ext>
                  </a:extLst>
                </a:gridCol>
              </a:tblGrid>
              <a:tr h="1705003"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 </a:t>
                      </a:r>
                      <a:endParaRPr lang="ru-US" sz="20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 </a:t>
                      </a:r>
                      <a:endParaRPr lang="ru-US" sz="20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Показатели</a:t>
                      </a:r>
                      <a:endParaRPr lang="ru-US" sz="20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-3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«Апериодическая» ЛДФ-грамма</a:t>
                      </a:r>
                      <a:endParaRPr lang="ru-US" sz="20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 </a:t>
                      </a:r>
                      <a:endParaRPr lang="ru-US" sz="20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(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тип)</a:t>
                      </a:r>
                      <a:endParaRPr lang="ru-US" sz="20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-35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«Монотонная» ЛДФ-грамма </a:t>
                      </a:r>
                      <a:endParaRPr lang="ru-US" sz="20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-35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с низким </a:t>
                      </a:r>
                      <a:r>
                        <a:rPr lang="ru-RU" sz="2000" b="1" spc="-3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ПМ</a:t>
                      </a:r>
                      <a:endParaRPr lang="ru-US" sz="20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(</a:t>
                      </a: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II</a:t>
                      </a: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тип)</a:t>
                      </a:r>
                      <a:endParaRPr lang="ru-US" sz="20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-5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«Монотонная» ЛДФ-</a:t>
                      </a:r>
                      <a:r>
                        <a:rPr lang="ru-RU" sz="2000" b="1" spc="-15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грамма</a:t>
                      </a:r>
                      <a:endParaRPr lang="ru-US" sz="20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с высоким ПМ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endParaRPr lang="ru-US" sz="20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(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III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тип)</a:t>
                      </a:r>
                      <a:endParaRPr lang="ru-US" sz="20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599569"/>
                  </a:ext>
                </a:extLst>
              </a:tr>
              <a:tr h="383566">
                <a:tc vMerge="1">
                  <a:txBody>
                    <a:bodyPr/>
                    <a:lstStyle/>
                    <a:p>
                      <a:endParaRPr lang="ru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 </a:t>
                      </a:r>
                      <a:endParaRPr lang="ru-US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 </a:t>
                      </a:r>
                      <a:endParaRPr lang="ru-US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817195"/>
                  </a:ext>
                </a:extLst>
              </a:tr>
              <a:tr h="4901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ПМ, </a:t>
                      </a:r>
                      <a:r>
                        <a:rPr lang="ru-RU" sz="2400" b="1" dirty="0" err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перф.ед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.</a:t>
                      </a:r>
                      <a:endParaRPr lang="ru-US" sz="24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5,3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2,7 ••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6,3***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436574"/>
                  </a:ext>
                </a:extLst>
              </a:tr>
              <a:tr h="8738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СКО, перф. ед.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0,53 ••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1,76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856512"/>
                  </a:ext>
                </a:extLst>
              </a:tr>
              <a:tr h="8738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ИФМ, усл. ед.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2,56</a:t>
                      </a:r>
                      <a:endParaRPr lang="ru-US" sz="24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1,52 ••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2,04**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387518"/>
                  </a:ext>
                </a:extLst>
              </a:tr>
              <a:tr h="8738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А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VLF</a:t>
                      </a: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, перф.ед.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3,2±0,1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1,44±0,04 ••</a:t>
                      </a:r>
                      <a:endParaRPr lang="ru-US" sz="24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2,4±0,5**</a:t>
                      </a:r>
                      <a:endParaRPr lang="ru-US" sz="24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640421"/>
                  </a:ext>
                </a:extLst>
              </a:tr>
              <a:tr h="8738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А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LF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, </a:t>
                      </a:r>
                      <a:r>
                        <a:rPr lang="ru-RU" sz="2400" b="1" dirty="0" err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перф.ед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.</a:t>
                      </a:r>
                      <a:endParaRPr lang="ru-US" sz="24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2,35±0,1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1,1±0,03 ••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1,84±0,32**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329861"/>
                  </a:ext>
                </a:extLst>
              </a:tr>
              <a:tr h="8738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А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HF</a:t>
                      </a: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, перф.ед.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0,42±0,01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0,41±0,01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0,4±0,03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516243"/>
                  </a:ext>
                </a:extLst>
              </a:tr>
              <a:tr h="8738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А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CF</a:t>
                      </a: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, перф.ед.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0,5±0,01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0,3±0,01 ••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0,5±0,02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22240"/>
                  </a:ext>
                </a:extLst>
              </a:tr>
              <a:tr h="4901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Р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VLF</a:t>
                      </a: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, %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63±1,3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59,3±1,2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57,6±3,1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228084"/>
                  </a:ext>
                </a:extLst>
              </a:tr>
              <a:tr h="4901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Р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LF</a:t>
                      </a: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, %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34,3±1,24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32,8±1,2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35,4±1,9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213542"/>
                  </a:ext>
                </a:extLst>
              </a:tr>
              <a:tr h="4901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Р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HF</a:t>
                      </a: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, %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1,2±0,1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4,95±0,3 ••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2,8±1,1***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714702"/>
                  </a:ext>
                </a:extLst>
              </a:tr>
              <a:tr h="4901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Р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CF</a:t>
                      </a: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, %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1,6±0,1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3±0,3 ••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4,2±1,3***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205206"/>
                  </a:ext>
                </a:extLst>
              </a:tr>
              <a:tr h="8738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(ДП)     ↓ПМ, %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42,3±1,3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27,1±1,6 ••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48,3±3,5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909731"/>
                  </a:ext>
                </a:extLst>
              </a:tr>
              <a:tr h="8738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(ОП)     РКК,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%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355,4±13,9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317±11•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261,4±47,3 *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770595"/>
                  </a:ext>
                </a:extLst>
              </a:tr>
              <a:tr h="8738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(ОП)    Т ½, сек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11,2±0,2</a:t>
                      </a:r>
                      <a:endParaRPr lang="ru-US" sz="24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7,2±0,3 ••</a:t>
                      </a:r>
                      <a:endParaRPr lang="ru-US" sz="24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11,2±0,7</a:t>
                      </a:r>
                      <a:endParaRPr lang="ru-US" sz="24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06850"/>
                  </a:ext>
                </a:extLst>
              </a:tr>
            </a:tbl>
          </a:graphicData>
        </a:graphic>
      </p:graphicFrame>
      <p:pic>
        <p:nvPicPr>
          <p:cNvPr id="1028" name="Picture 4" descr="Официальный сайт Бухарского государственного медицинского института">
            <a:extLst>
              <a:ext uri="{FF2B5EF4-FFF2-40B4-BE49-F238E27FC236}">
                <a16:creationId xmlns:a16="http://schemas.microsoft.com/office/drawing/2014/main" id="{F6305E00-56F1-073F-DEFA-0CD765023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1401" y="2480944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6700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  <a:fontScheme name="Легкий дым">
    <a:maj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Легкий дым">
    <a:fillStyleLst>
      <a:solidFill>
        <a:schemeClr val="phClr"/>
      </a:solidFill>
      <a:solidFill>
        <a:schemeClr val="phClr">
          <a:tint val="70000"/>
          <a:lumMod val="104000"/>
        </a:schemeClr>
      </a:solidFill>
      <a:gradFill rotWithShape="1">
        <a:gsLst>
          <a:gs pos="0">
            <a:schemeClr val="phClr">
              <a:tint val="96000"/>
              <a:lumMod val="104000"/>
            </a:schemeClr>
          </a:gs>
          <a:gs pos="100000">
            <a:schemeClr val="phClr">
              <a:shade val="98000"/>
              <a:lumMod val="9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>
            <a:shade val="90000"/>
          </a:schemeClr>
        </a:solidFill>
        <a:prstDash val="solid"/>
      </a:ln>
      <a:ln w="15875" cap="rnd" cmpd="sng" algn="ctr">
        <a:solidFill>
          <a:schemeClr val="phClr"/>
        </a:solidFill>
        <a:prstDash val="solid"/>
      </a:ln>
      <a:ln w="2222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2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6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20000"/>
            </a:schemeClr>
          </a:gs>
          <a:gs pos="100000">
            <a:schemeClr val="phClr">
              <a:shade val="98000"/>
              <a:satMod val="120000"/>
              <a:lumMod val="98000"/>
            </a:schemeClr>
          </a:gs>
        </a:gsLst>
        <a:lin ang="5400000" scaled="0"/>
      </a:gradFill>
      <a:gradFill rotWithShape="1">
        <a:gsLst>
          <a:gs pos="0">
            <a:schemeClr val="phClr">
              <a:tint val="90000"/>
              <a:satMod val="92000"/>
              <a:lumMod val="120000"/>
            </a:schemeClr>
          </a:gs>
          <a:gs pos="100000">
            <a:schemeClr val="phClr">
              <a:shade val="98000"/>
              <a:satMod val="120000"/>
              <a:lumMod val="98000"/>
            </a:schemeClr>
          </a:gs>
        </a:gsLst>
        <a:path path="circle">
          <a:fillToRect l="50000" t="50000" r="100000" b="10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1240</Words>
  <Application>Microsoft Macintosh PowerPoint</Application>
  <PresentationFormat>Произвольный</PresentationFormat>
  <Paragraphs>114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Каленюк</dc:creator>
  <cp:lastModifiedBy>Альберт Шакаров</cp:lastModifiedBy>
  <cp:revision>54</cp:revision>
  <dcterms:created xsi:type="dcterms:W3CDTF">2015-11-11T06:12:53Z</dcterms:created>
  <dcterms:modified xsi:type="dcterms:W3CDTF">2024-02-19T06:10:32Z</dcterms:modified>
</cp:coreProperties>
</file>