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200638" cy="28800425"/>
  <p:notesSz cx="9144000" cy="6858000"/>
  <p:defaultTextStyle>
    <a:defPPr>
      <a:defRPr lang="ru-RU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>
          <p15:clr>
            <a:srgbClr val="A4A3A4"/>
          </p15:clr>
        </p15:guide>
        <p15:guide id="2" pos="13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761" autoAdjust="0"/>
  </p:normalViewPr>
  <p:slideViewPr>
    <p:cSldViewPr snapToGrid="0">
      <p:cViewPr>
        <p:scale>
          <a:sx n="141" d="100"/>
          <a:sy n="141" d="100"/>
        </p:scale>
        <p:origin x="-12816" y="-1544"/>
      </p:cViewPr>
      <p:guideLst>
        <p:guide orient="horz" pos="9071"/>
        <p:guide pos="136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Гемодинамический тип микроциркуляции</a:t>
            </a:r>
          </a:p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пациентов 1 группы до начала терапии.</a:t>
            </a:r>
          </a:p>
        </c:rich>
      </c:tx>
      <c:layout>
        <c:manualLayout>
          <c:xMode val="edge"/>
          <c:yMode val="edge"/>
          <c:x val="0.14490216145218107"/>
          <c:y val="2.230347085911038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0195359363141083E-2"/>
          <c:y val="0.21181949826987445"/>
          <c:w val="0.96190656409715003"/>
          <c:h val="0.572321807130943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Гемодинамический тип микроциркуляции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138-4646-8F1E-F97DCDF9ED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138-4646-8F1E-F97DCDF9ED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138-4646-8F1E-F97DCDF9ED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138-4646-8F1E-F97DCDF9ED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138-4646-8F1E-F97DCDF9ED96}"/>
              </c:ext>
            </c:extLst>
          </c:dPt>
          <c:dLbls>
            <c:dLbl>
              <c:idx val="0"/>
              <c:layout>
                <c:manualLayout>
                  <c:x val="-2.7648928499322208E-2"/>
                  <c:y val="-3.2703412073490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38-4646-8F1E-F97DCDF9ED96}"/>
                </c:ext>
              </c:extLst>
            </c:dLbl>
            <c:dLbl>
              <c:idx val="1"/>
              <c:layout>
                <c:manualLayout>
                  <c:x val="-1.6252314614519345E-2"/>
                  <c:y val="1.4659752896741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38-4646-8F1E-F97DCDF9ED96}"/>
                </c:ext>
              </c:extLst>
            </c:dLbl>
            <c:dLbl>
              <c:idx val="2"/>
              <c:layout>
                <c:manualLayout>
                  <c:x val="-4.5310490034899502E-3"/>
                  <c:y val="-4.6466081983654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38-4646-8F1E-F97DCDF9ED96}"/>
                </c:ext>
              </c:extLst>
            </c:dLbl>
            <c:dLbl>
              <c:idx val="3"/>
              <c:layout>
                <c:manualLayout>
                  <c:x val="2.1253727899397196E-2"/>
                  <c:y val="-2.601668693852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38-4646-8F1E-F97DCDF9ED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Нормоциркуляторный </c:v>
                </c:pt>
                <c:pt idx="1">
                  <c:v>Застойный</c:v>
                </c:pt>
                <c:pt idx="2">
                  <c:v>Спастический</c:v>
                </c:pt>
                <c:pt idx="3">
                  <c:v>Гиперемический</c:v>
                </c:pt>
                <c:pt idx="4">
                  <c:v>Стазический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0.254</c:v>
                </c:pt>
                <c:pt idx="1">
                  <c:v>0.41600000000000004</c:v>
                </c:pt>
                <c:pt idx="2" formatCode="0%">
                  <c:v>8.0000000000000016E-2</c:v>
                </c:pt>
                <c:pt idx="3" formatCode="0%">
                  <c:v>0.21000000000000002</c:v>
                </c:pt>
                <c:pt idx="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138-4646-8F1E-F97DCDF9ED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ayout>
        <c:manualLayout>
          <c:xMode val="edge"/>
          <c:yMode val="edge"/>
          <c:x val="7.729381082719608E-2"/>
          <c:y val="0.86395888812655275"/>
          <c:w val="0.91700468450444239"/>
          <c:h val="0.13237022800081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Гемодинамический тип микроциркуляции</a:t>
            </a:r>
          </a:p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пациентов 1 группы после терапии.</a:t>
            </a:r>
          </a:p>
        </c:rich>
      </c:tx>
      <c:layout>
        <c:manualLayout>
          <c:xMode val="edge"/>
          <c:yMode val="edge"/>
          <c:x val="0.15957242406277489"/>
          <c:y val="1.12774161744833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0195359363141083E-2"/>
          <c:y val="0.17138853963255188"/>
          <c:w val="0.91460340681257279"/>
          <c:h val="0.6127528861032490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Гемодинамический тип микроциркуляции</c:v>
                </c:pt>
              </c:strCache>
            </c:strRef>
          </c:tx>
          <c:dPt>
            <c:idx val="0"/>
            <c:bubble3D val="0"/>
            <c:explosion val="4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4C7-1C43-964D-0D054B4A274C}"/>
              </c:ext>
            </c:extLst>
          </c:dPt>
          <c:dPt>
            <c:idx val="1"/>
            <c:bubble3D val="0"/>
            <c:explosion val="22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4C7-1C43-964D-0D054B4A274C}"/>
              </c:ext>
            </c:extLst>
          </c:dPt>
          <c:dPt>
            <c:idx val="2"/>
            <c:bubble3D val="0"/>
            <c:explosion val="23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4C7-1C43-964D-0D054B4A274C}"/>
              </c:ext>
            </c:extLst>
          </c:dPt>
          <c:dPt>
            <c:idx val="3"/>
            <c:bubble3D val="0"/>
            <c:explosion val="1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4C7-1C43-964D-0D054B4A274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4C7-1C43-964D-0D054B4A274C}"/>
              </c:ext>
            </c:extLst>
          </c:dPt>
          <c:dLbls>
            <c:dLbl>
              <c:idx val="0"/>
              <c:layout>
                <c:manualLayout>
                  <c:x val="-1.1348597680660953E-2"/>
                  <c:y val="1.671218839078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C7-1C43-964D-0D054B4A274C}"/>
                </c:ext>
              </c:extLst>
            </c:dLbl>
            <c:dLbl>
              <c:idx val="1"/>
              <c:layout>
                <c:manualLayout>
                  <c:x val="-1.6252314614519342E-2"/>
                  <c:y val="1.4659752896741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C7-1C43-964D-0D054B4A274C}"/>
                </c:ext>
              </c:extLst>
            </c:dLbl>
            <c:dLbl>
              <c:idx val="2"/>
              <c:layout>
                <c:manualLayout>
                  <c:x val="-4.5310490034899502E-3"/>
                  <c:y val="-4.6466081983654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C7-1C43-964D-0D054B4A274C}"/>
                </c:ext>
              </c:extLst>
            </c:dLbl>
            <c:dLbl>
              <c:idx val="3"/>
              <c:layout>
                <c:manualLayout>
                  <c:x val="2.1253727899397192E-2"/>
                  <c:y val="-2.601668693852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C7-1C43-964D-0D054B4A27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Нормоциркуляторный </c:v>
                </c:pt>
                <c:pt idx="1">
                  <c:v>Застойный</c:v>
                </c:pt>
                <c:pt idx="2">
                  <c:v>Спастический</c:v>
                </c:pt>
                <c:pt idx="3">
                  <c:v>Гиперемический</c:v>
                </c:pt>
                <c:pt idx="4">
                  <c:v>Стазический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0.62500000000000011</c:v>
                </c:pt>
                <c:pt idx="1">
                  <c:v>0.125</c:v>
                </c:pt>
                <c:pt idx="2" formatCode="0%">
                  <c:v>0</c:v>
                </c:pt>
                <c:pt idx="3" formatCode="0%">
                  <c:v>0.25</c:v>
                </c:pt>
                <c:pt idx="4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4C7-1C43-964D-0D054B4A27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ayout>
        <c:manualLayout>
          <c:xMode val="edge"/>
          <c:yMode val="edge"/>
          <c:x val="7.7293810827196066E-2"/>
          <c:y val="0.8516516398134798"/>
          <c:w val="0.91700468450444239"/>
          <c:h val="0.13237022800081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Гемодинамический тип микроциркуляции</a:t>
            </a:r>
          </a:p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пациентов 2 группы до начала терапии.</a:t>
            </a:r>
          </a:p>
        </c:rich>
      </c:tx>
      <c:layout>
        <c:manualLayout>
          <c:xMode val="edge"/>
          <c:yMode val="edge"/>
          <c:x val="0.16333383849711755"/>
          <c:y val="2.303915477141802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0195359363141083E-2"/>
          <c:y val="0.21181949826987445"/>
          <c:w val="0.96190656409715003"/>
          <c:h val="0.572321807130943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Гемодинамический тип микроциркуляции</c:v>
                </c:pt>
              </c:strCache>
            </c:strRef>
          </c:tx>
          <c:dPt>
            <c:idx val="0"/>
            <c:bubble3D val="0"/>
            <c:explosion val="4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4DF-D844-A340-193F86EADB3E}"/>
              </c:ext>
            </c:extLst>
          </c:dPt>
          <c:dPt>
            <c:idx val="1"/>
            <c:bubble3D val="0"/>
            <c:explosion val="22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4DF-D844-A340-193F86EADB3E}"/>
              </c:ext>
            </c:extLst>
          </c:dPt>
          <c:dPt>
            <c:idx val="2"/>
            <c:bubble3D val="0"/>
            <c:explosion val="23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4DF-D844-A340-193F86EADB3E}"/>
              </c:ext>
            </c:extLst>
          </c:dPt>
          <c:dPt>
            <c:idx val="3"/>
            <c:bubble3D val="0"/>
            <c:explosion val="1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4DF-D844-A340-193F86EADB3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4DF-D844-A340-193F86EADB3E}"/>
              </c:ext>
            </c:extLst>
          </c:dPt>
          <c:dLbls>
            <c:dLbl>
              <c:idx val="0"/>
              <c:layout>
                <c:manualLayout>
                  <c:x val="-2.7648928499322205E-2"/>
                  <c:y val="-3.2703412073490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DF-D844-A340-193F86EADB3E}"/>
                </c:ext>
              </c:extLst>
            </c:dLbl>
            <c:dLbl>
              <c:idx val="1"/>
              <c:layout>
                <c:manualLayout>
                  <c:x val="6.8475961276153678E-4"/>
                  <c:y val="-3.8330259934274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DF-D844-A340-193F86EADB3E}"/>
                </c:ext>
              </c:extLst>
            </c:dLbl>
            <c:dLbl>
              <c:idx val="2"/>
              <c:layout>
                <c:manualLayout>
                  <c:x val="2.318422919078823E-2"/>
                  <c:y val="1.5739552332895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DF-D844-A340-193F86EADB3E}"/>
                </c:ext>
              </c:extLst>
            </c:dLbl>
            <c:dLbl>
              <c:idx val="3"/>
              <c:layout>
                <c:manualLayout>
                  <c:x val="2.1253727899397192E-2"/>
                  <c:y val="-2.601668693852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DF-D844-A340-193F86EADB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Нормоциркуляторный </c:v>
                </c:pt>
                <c:pt idx="1">
                  <c:v>Застойный</c:v>
                </c:pt>
                <c:pt idx="2">
                  <c:v>Спастический</c:v>
                </c:pt>
                <c:pt idx="3">
                  <c:v>Гиперемический</c:v>
                </c:pt>
                <c:pt idx="4">
                  <c:v>Стазический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4.5000000000000005E-2</c:v>
                </c:pt>
                <c:pt idx="1">
                  <c:v>0.3630000000000001</c:v>
                </c:pt>
                <c:pt idx="2" formatCode="0%">
                  <c:v>0.14000000000000001</c:v>
                </c:pt>
                <c:pt idx="3">
                  <c:v>0.45200000000000001</c:v>
                </c:pt>
                <c:pt idx="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4DF-D844-A340-193F86EADB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ayout>
        <c:manualLayout>
          <c:xMode val="edge"/>
          <c:yMode val="edge"/>
          <c:x val="7.7293810827196066E-2"/>
          <c:y val="0.8516516398134798"/>
          <c:w val="0.91700468450444239"/>
          <c:h val="0.13237022800081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Гемодинамический тип микроциркуляции</a:t>
            </a:r>
          </a:p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пациентов 2 группы после терапии.</a:t>
            </a:r>
          </a:p>
        </c:rich>
      </c:tx>
      <c:layout>
        <c:manualLayout>
          <c:xMode val="edge"/>
          <c:yMode val="edge"/>
          <c:x val="0.17103257078813777"/>
          <c:y val="2.230328408757387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2482407587740891"/>
          <c:w val="0.96190656409715003"/>
          <c:h val="0.572321807130943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Гемодинамический тип микроциркуляции</c:v>
                </c:pt>
              </c:strCache>
            </c:strRef>
          </c:tx>
          <c:explosion val="14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8D-294C-950F-16C17B6834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8D-294C-950F-16C17B6834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88D-294C-950F-16C17B6834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88D-294C-950F-16C17B6834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88D-294C-950F-16C17B683486}"/>
              </c:ext>
            </c:extLst>
          </c:dPt>
          <c:dLbls>
            <c:dLbl>
              <c:idx val="0"/>
              <c:layout>
                <c:manualLayout>
                  <c:x val="-2.7648928499322205E-2"/>
                  <c:y val="-3.2703412073490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8D-294C-950F-16C17B683486}"/>
                </c:ext>
              </c:extLst>
            </c:dLbl>
            <c:dLbl>
              <c:idx val="1"/>
              <c:layout>
                <c:manualLayout>
                  <c:x val="-1.6252314614519342E-2"/>
                  <c:y val="1.4659752896741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8D-294C-950F-16C17B683486}"/>
                </c:ext>
              </c:extLst>
            </c:dLbl>
            <c:dLbl>
              <c:idx val="2"/>
              <c:layout>
                <c:manualLayout>
                  <c:x val="-4.5310490034899502E-3"/>
                  <c:y val="-4.6466081983654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8D-294C-950F-16C17B683486}"/>
                </c:ext>
              </c:extLst>
            </c:dLbl>
            <c:dLbl>
              <c:idx val="3"/>
              <c:layout>
                <c:manualLayout>
                  <c:x val="2.1253727899397192E-2"/>
                  <c:y val="-2.601668693852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8D-294C-950F-16C17B6834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Нормоциркуляторный </c:v>
                </c:pt>
                <c:pt idx="1">
                  <c:v>Застойный</c:v>
                </c:pt>
                <c:pt idx="2">
                  <c:v>Спастический</c:v>
                </c:pt>
                <c:pt idx="3">
                  <c:v>Гиперемический</c:v>
                </c:pt>
                <c:pt idx="4">
                  <c:v>Стазический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0.3630000000000001</c:v>
                </c:pt>
                <c:pt idx="1">
                  <c:v>0.16600000000000001</c:v>
                </c:pt>
                <c:pt idx="2">
                  <c:v>9.6000000000000002E-2</c:v>
                </c:pt>
                <c:pt idx="3">
                  <c:v>0.37500000000000006</c:v>
                </c:pt>
                <c:pt idx="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88D-294C-950F-16C17B683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US"/>
          </a:p>
        </c:txPr>
      </c:legendEntry>
      <c:layout>
        <c:manualLayout>
          <c:xMode val="edge"/>
          <c:yMode val="edge"/>
          <c:x val="7.7293810827196066E-2"/>
          <c:y val="0.8516516398134798"/>
          <c:w val="0.91700468450444239"/>
          <c:h val="0.13237022800081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флаксмоций.</a:t>
            </a:r>
          </a:p>
        </c:rich>
      </c:tx>
      <c:layout>
        <c:manualLayout>
          <c:xMode val="edge"/>
          <c:yMode val="edge"/>
          <c:x val="0.1895485199766696"/>
          <c:y val="2.7777777777777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2057324003330734E-2"/>
          <c:y val="0.17231126596980256"/>
          <c:w val="0.90794267599666911"/>
          <c:h val="0.6136428068442665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 терапии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2"/>
                <c:pt idx="0">
                  <c:v>Группа 1</c:v>
                </c:pt>
                <c:pt idx="1">
                  <c:v>Группа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0.55000000000000004</c:v>
                </c:pt>
                <c:pt idx="1">
                  <c:v>0.47000000000000003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56-894B-B954-DA6AD0728F5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после терапии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2"/>
                <c:pt idx="0">
                  <c:v>Группа 1</c:v>
                </c:pt>
                <c:pt idx="1">
                  <c:v>Группа 2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0.88</c:v>
                </c:pt>
                <c:pt idx="1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56-894B-B954-DA6AD0728F5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2"/>
                <c:pt idx="0">
                  <c:v>Группа 1</c:v>
                </c:pt>
                <c:pt idx="1">
                  <c:v>Группа 2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4956-894B-B954-DA6AD0728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6476416"/>
        <c:axId val="146486400"/>
        <c:axId val="0"/>
      </c:bar3DChart>
      <c:catAx>
        <c:axId val="14647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S"/>
          </a:p>
        </c:txPr>
        <c:crossAx val="146486400"/>
        <c:crosses val="autoZero"/>
        <c:auto val="1"/>
        <c:lblAlgn val="ctr"/>
        <c:lblOffset val="100"/>
        <c:noMultiLvlLbl val="0"/>
      </c:catAx>
      <c:valAx>
        <c:axId val="14648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S"/>
          </a:p>
        </c:txPr>
        <c:crossAx val="146476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11052110673665798"/>
          <c:y val="0.9092257217847769"/>
          <c:w val="0.55442056722076394"/>
          <c:h val="6.69647544056992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Амплитуда дыхательных ритмов (ритм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c:rich>
      </c:tx>
      <c:layout>
        <c:manualLayout>
          <c:xMode val="edge"/>
          <c:yMode val="edge"/>
          <c:x val="6.276781392608137E-2"/>
          <c:y val="5.09971972070799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2057324003330734E-2"/>
          <c:y val="0.17231126596980256"/>
          <c:w val="0.90794267599666911"/>
          <c:h val="0.6136428068442665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 терапии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2"/>
                <c:pt idx="0">
                  <c:v>Группа 1</c:v>
                </c:pt>
                <c:pt idx="1">
                  <c:v>Группа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0.25</c:v>
                </c:pt>
                <c:pt idx="1">
                  <c:v>0.36000000000000004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8C-A04B-B363-645FC571A9E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после терапии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2"/>
                <c:pt idx="0">
                  <c:v>Группа 1</c:v>
                </c:pt>
                <c:pt idx="1">
                  <c:v>Группа 2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0.16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8C-A04B-B363-645FC571A9E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2"/>
                <c:pt idx="0">
                  <c:v>Группа 1</c:v>
                </c:pt>
                <c:pt idx="1">
                  <c:v>Группа 2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108C-A04B-B363-645FC571A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6277504"/>
        <c:axId val="146279040"/>
        <c:axId val="0"/>
      </c:bar3DChart>
      <c:catAx>
        <c:axId val="14627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S"/>
          </a:p>
        </c:txPr>
        <c:crossAx val="146279040"/>
        <c:crosses val="autoZero"/>
        <c:auto val="1"/>
        <c:lblAlgn val="ctr"/>
        <c:lblOffset val="100"/>
        <c:noMultiLvlLbl val="0"/>
      </c:catAx>
      <c:valAx>
        <c:axId val="14627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S"/>
          </a:p>
        </c:txPr>
        <c:crossAx val="146277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11052110673665798"/>
          <c:y val="0.9092257217847769"/>
          <c:w val="0.55442056722076394"/>
          <c:h val="6.69647544056992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FD19-FA46-92A5-3E81826EBD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FD19-FA46-92A5-3E81826EBD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FD19-FA46-92A5-3E81826EBD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FD19-FA46-92A5-3E81826EBD9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FD19-FA46-92A5-3E81826EBD97}"/>
              </c:ext>
            </c:extLst>
          </c:dPt>
          <c:dLbls>
            <c:dLbl>
              <c:idx val="0"/>
              <c:layout>
                <c:manualLayout>
                  <c:x val="-1.9559360902135909E-2"/>
                  <c:y val="-1.53825295120810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457328075979414"/>
                      <c:h val="0.24740914411045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D19-FA46-92A5-3E81826EBD97}"/>
                </c:ext>
              </c:extLst>
            </c:dLbl>
            <c:dLbl>
              <c:idx val="1"/>
              <c:layout>
                <c:manualLayout>
                  <c:x val="0.1033854840751922"/>
                  <c:y val="-5.54020487415882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19-FA46-92A5-3E81826EBD9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D19-FA46-92A5-3E81826EBD9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FD19-FA46-92A5-3E81826EBD97}"/>
                </c:ext>
              </c:extLst>
            </c:dLbl>
            <c:dLbl>
              <c:idx val="4"/>
              <c:layout>
                <c:manualLayout>
                  <c:x val="4.1913584124354773E-3"/>
                  <c:y val="9.8631682666369519E-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0397629284383882"/>
                      <c:h val="0.189142594403782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FD19-FA46-92A5-3E81826EBD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1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Резкая смена температуры</c:v>
                </c:pt>
                <c:pt idx="1">
                  <c:v>В душных помещениях</c:v>
                </c:pt>
                <c:pt idx="2">
                  <c:v>При приеме алкоголя</c:v>
                </c:pt>
                <c:pt idx="3">
                  <c:v>После сна</c:v>
                </c:pt>
                <c:pt idx="4">
                  <c:v>Нет провоцирующих факторов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0.30000000000000004</c:v>
                </c:pt>
                <c:pt idx="1">
                  <c:v>0.27</c:v>
                </c:pt>
                <c:pt idx="2">
                  <c:v>0.15000000000000002</c:v>
                </c:pt>
                <c:pt idx="3">
                  <c:v>0.18000000000000002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D19-FA46-92A5-3E81826EBD9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CADA8-EAC1-4509-BBC8-EEED55333152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35275" y="857250"/>
            <a:ext cx="347345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F3358-F8D6-4886-A754-F43F77123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695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3358-F8D6-4886-A754-F43F77123E4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003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0080" y="4713405"/>
            <a:ext cx="32400479" cy="10026815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0080" y="15126892"/>
            <a:ext cx="32400479" cy="6953434"/>
          </a:xfrm>
        </p:spPr>
        <p:txBody>
          <a:bodyPr/>
          <a:lstStyle>
            <a:lvl1pPr marL="0" indent="0" algn="ctr">
              <a:buNone/>
              <a:defRPr sz="8504"/>
            </a:lvl1pPr>
            <a:lvl2pPr marL="1620042" indent="0" algn="ctr">
              <a:buNone/>
              <a:defRPr sz="7087"/>
            </a:lvl2pPr>
            <a:lvl3pPr marL="3240085" indent="0" algn="ctr">
              <a:buNone/>
              <a:defRPr sz="6378"/>
            </a:lvl3pPr>
            <a:lvl4pPr marL="4860127" indent="0" algn="ctr">
              <a:buNone/>
              <a:defRPr sz="5669"/>
            </a:lvl4pPr>
            <a:lvl5pPr marL="6480170" indent="0" algn="ctr">
              <a:buNone/>
              <a:defRPr sz="5669"/>
            </a:lvl5pPr>
            <a:lvl6pPr marL="8100212" indent="0" algn="ctr">
              <a:buNone/>
              <a:defRPr sz="5669"/>
            </a:lvl6pPr>
            <a:lvl7pPr marL="9720255" indent="0" algn="ctr">
              <a:buNone/>
              <a:defRPr sz="5669"/>
            </a:lvl7pPr>
            <a:lvl8pPr marL="11340297" indent="0" algn="ctr">
              <a:buNone/>
              <a:defRPr sz="5669"/>
            </a:lvl8pPr>
            <a:lvl9pPr marL="12960340" indent="0" algn="ctr">
              <a:buNone/>
              <a:defRPr sz="5669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022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4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48494" y="6440097"/>
            <a:ext cx="33002361" cy="10249484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524532" y="6440097"/>
            <a:ext cx="98483954" cy="10249484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53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13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7544" y="7180110"/>
            <a:ext cx="37260550" cy="11980175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47544" y="19273622"/>
            <a:ext cx="37260550" cy="6300091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1pPr>
            <a:lvl2pPr marL="1620042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2pPr>
            <a:lvl3pPr marL="3240085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6012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8017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100212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202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4029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6034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05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524532" y="32193811"/>
            <a:ext cx="65740344" cy="7674113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6804884" y="32193811"/>
            <a:ext cx="65745971" cy="7674113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92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5671" y="1533358"/>
            <a:ext cx="37260550" cy="556675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75673" y="7060106"/>
            <a:ext cx="18275893" cy="3460049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75673" y="10520155"/>
            <a:ext cx="18275893" cy="1547356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1870323" y="7060106"/>
            <a:ext cx="18365898" cy="3460049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1870323" y="10520155"/>
            <a:ext cx="18365898" cy="1547356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39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10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11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5672" y="1920028"/>
            <a:ext cx="13933329" cy="6720099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65898" y="4146730"/>
            <a:ext cx="21870323" cy="20466969"/>
          </a:xfrm>
        </p:spPr>
        <p:txBody>
          <a:bodyPr/>
          <a:lstStyle>
            <a:lvl1pPr>
              <a:defRPr sz="11339"/>
            </a:lvl1pPr>
            <a:lvl2pPr>
              <a:defRPr sz="9922"/>
            </a:lvl2pPr>
            <a:lvl3pPr>
              <a:defRPr sz="8504"/>
            </a:lvl3pPr>
            <a:lvl4pPr>
              <a:defRPr sz="7087"/>
            </a:lvl4pPr>
            <a:lvl5pPr>
              <a:defRPr sz="7087"/>
            </a:lvl5pPr>
            <a:lvl6pPr>
              <a:defRPr sz="7087"/>
            </a:lvl6pPr>
            <a:lvl7pPr>
              <a:defRPr sz="7087"/>
            </a:lvl7pPr>
            <a:lvl8pPr>
              <a:defRPr sz="7087"/>
            </a:lvl8pPr>
            <a:lvl9pPr>
              <a:defRPr sz="708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75672" y="8640127"/>
            <a:ext cx="13933329" cy="16006905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41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5672" y="1920028"/>
            <a:ext cx="13933329" cy="6720099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365898" y="4146730"/>
            <a:ext cx="21870323" cy="20466969"/>
          </a:xfrm>
        </p:spPr>
        <p:txBody>
          <a:bodyPr/>
          <a:lstStyle>
            <a:lvl1pPr marL="0" indent="0">
              <a:buNone/>
              <a:defRPr sz="11339"/>
            </a:lvl1pPr>
            <a:lvl2pPr marL="1620042" indent="0">
              <a:buNone/>
              <a:defRPr sz="9922"/>
            </a:lvl2pPr>
            <a:lvl3pPr marL="3240085" indent="0">
              <a:buNone/>
              <a:defRPr sz="8504"/>
            </a:lvl3pPr>
            <a:lvl4pPr marL="4860127" indent="0">
              <a:buNone/>
              <a:defRPr sz="7087"/>
            </a:lvl4pPr>
            <a:lvl5pPr marL="6480170" indent="0">
              <a:buNone/>
              <a:defRPr sz="7087"/>
            </a:lvl5pPr>
            <a:lvl6pPr marL="8100212" indent="0">
              <a:buNone/>
              <a:defRPr sz="7087"/>
            </a:lvl6pPr>
            <a:lvl7pPr marL="9720255" indent="0">
              <a:buNone/>
              <a:defRPr sz="7087"/>
            </a:lvl7pPr>
            <a:lvl8pPr marL="11340297" indent="0">
              <a:buNone/>
              <a:defRPr sz="7087"/>
            </a:lvl8pPr>
            <a:lvl9pPr marL="12960340" indent="0">
              <a:buNone/>
              <a:defRPr sz="708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75672" y="8640127"/>
            <a:ext cx="13933329" cy="16006905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64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0044" y="1533358"/>
            <a:ext cx="37260550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70044" y="7666780"/>
            <a:ext cx="37260550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970044" y="26693729"/>
            <a:ext cx="97201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4310212" y="26693729"/>
            <a:ext cx="14580215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0510450" y="26693729"/>
            <a:ext cx="97201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16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240085" rtl="0" eaLnBrk="1" latinLnBrk="0" hangingPunct="1">
        <a:lnSpc>
          <a:spcPct val="90000"/>
        </a:lnSpc>
        <a:spcBef>
          <a:spcPct val="0"/>
        </a:spcBef>
        <a:buNone/>
        <a:defRPr sz="155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021" indent="-810021" algn="l" defTabSz="3240085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2" kern="1200">
          <a:solidFill>
            <a:schemeClr val="tx1"/>
          </a:solidFill>
          <a:latin typeface="+mn-lt"/>
          <a:ea typeface="+mn-ea"/>
          <a:cs typeface="+mn-cs"/>
        </a:defRPr>
      </a:lvl1pPr>
      <a:lvl2pPr marL="243006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5010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67014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9019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1023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3027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5031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7036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2004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4008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6012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10021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2025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4029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6034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chart" Target="../charts/chart6.xml"/><Relationship Id="rId3" Type="http://schemas.openxmlformats.org/officeDocument/2006/relationships/image" Target="../media/image1.jpeg"/><Relationship Id="rId7" Type="http://schemas.openxmlformats.org/officeDocument/2006/relationships/chart" Target="../charts/chart1.xml"/><Relationship Id="rId12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chart" Target="../charts/chart4.xml"/><Relationship Id="rId5" Type="http://schemas.openxmlformats.org/officeDocument/2006/relationships/image" Target="../media/image3.jpeg"/><Relationship Id="rId10" Type="http://schemas.openxmlformats.org/officeDocument/2006/relationships/chart" Target="../charts/chart3.xml"/><Relationship Id="rId4" Type="http://schemas.openxmlformats.org/officeDocument/2006/relationships/image" Target="../media/image2.jpeg"/><Relationship Id="rId9" Type="http://schemas.openxmlformats.org/officeDocument/2006/relationships/chart" Target="../charts/chart2.xml"/><Relationship Id="rId1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68615" y="633047"/>
            <a:ext cx="34887877" cy="226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ru-RU" sz="6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микроциркуляторных нарушений при хронической цереброваскулярной недостаточностью их коррекция </a:t>
            </a:r>
            <a:endParaRPr lang="ru-RU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2413" y="5029200"/>
            <a:ext cx="9397512" cy="533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Хроническая цереброваскулярная патология является одной из самых распространенных в неврологической практике, она значительно снижает качество жизни пациентов, а также может привести к развитию инсульта. В связи с этим, проблема  предупреждения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церебро-васкулярных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нарушений на ранней стадии  является актуальной и социально значимой.  Основная роль в обменной функции мозга принадлежит системе микроциркуляции. Являясь неотъемлемой частью гемодинамики, она, работая некорректно, усугубляет клиническую картину расстройств цереброваскулярных заболеваний. Изменения микроциркуляции зачастую возникают еще до развития грубых нарушений и вносят свой вклад в их развитие. Таким образом необходимо применение препаратов, влияющих не только напрямую на тонус крупных сосудов, но также имеющих влияние на систему микроциркуляции.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32413" y="10677594"/>
            <a:ext cx="93975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Цель исследования: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выявить наличие  и характер микроциркуляторных нарушений у пациентов с хронической цереброваскулярной недостаточностью,  и провести их коррекцию  препаратом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-лизина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эсцинат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13" name="Рисунок 12" descr="д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5800" y="11023438"/>
            <a:ext cx="5353049" cy="3697065"/>
          </a:xfrm>
          <a:prstGeom prst="rect">
            <a:avLst/>
          </a:prstGeom>
        </p:spPr>
      </p:pic>
      <p:pic>
        <p:nvPicPr>
          <p:cNvPr id="14" name="Рисунок 13" descr="доклад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96850" y="15096001"/>
            <a:ext cx="5373102" cy="3912002"/>
          </a:xfrm>
          <a:prstGeom prst="rect">
            <a:avLst/>
          </a:prstGeom>
        </p:spPr>
      </p:pic>
      <p:pic>
        <p:nvPicPr>
          <p:cNvPr id="15" name="Рисунок 14" descr="сф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35800" y="15054711"/>
            <a:ext cx="5353049" cy="3906438"/>
          </a:xfrm>
          <a:prstGeom prst="rect">
            <a:avLst/>
          </a:prstGeom>
        </p:spPr>
      </p:pic>
      <p:pic>
        <p:nvPicPr>
          <p:cNvPr id="16" name="Рисунок 15" descr="лдф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96850" y="5788217"/>
            <a:ext cx="5841314" cy="3622483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12744450" y="2743200"/>
            <a:ext cx="1914366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Макерова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В.В., Воробьева Н.В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(научный руководитель Дьяконова Е.Н.)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ФГБОУ ВО «Ивановская государственная медицинская академия» Минздрава России,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 </a:t>
            </a:r>
            <a:r>
              <a:rPr lang="ru-RU" sz="2000" b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Иваново, 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2024 год 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18289002" y="5886262"/>
            <a:ext cx="1123950" cy="345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8289002" y="5994380"/>
            <a:ext cx="1274345" cy="116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3223204" y="24520358"/>
            <a:ext cx="8096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77977" y="11023438"/>
            <a:ext cx="65722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Низкочастотные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LF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-колебания (0,05-0,15 Гц) обусловлены спонтанной периодической активностью гладких миоцитов в стенке артериол, вызывающей периодические изменения их диаметра, называемые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вазомоциями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Снижение амплитуды низкочастотных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флаксмоций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может свидетельствовать об угнетении нейрогенного и вазомоторного  механизмов.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877976" y="19375667"/>
            <a:ext cx="58601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Высокочастотные  Н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-колебания (0,2-0,3 Гц) обусловлены периодическими изменениями давления в венозном отделе сосудистого русла, вызываемыми   дыхательными экскурсиями. Увеличение амплитуды этих волн может быть связано с застоем крови в микроциркуляторном русле.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432413" y="12869425"/>
            <a:ext cx="9756740" cy="7833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 исследования: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исследование 46  пациентов в возрасте от 25 до 60 лет, находившихся на лечении с диагнозом хроническая цереброваскулярная недостаточность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дисциркуляторная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энцефалопатия) в неврологическом отделении Ивановской областной клинической больницы.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пациенты были разделены на 2 группы, в зависимости от уровня артериального давления. В первую группу вошли лица с нормальным артериальным давлением или гипотензией, во вторую - пациенты с эпизодами повышения АД, а также с артериальной гипертензией 1-2 степени. 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Пациенты предъявляли жалобы на распирающую головную боль диффузного характера с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усилением после пребывания в горизонтальном положении и нахождении в душных помещениях, при контрастных изменениях температуры окружающей среды, 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отечность век и лица после сна, метеочувствительность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при приеме алкоголя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6031" y="25435154"/>
            <a:ext cx="97567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 пациентам проводили исследование микроциркуляции с помощью  лазерной допплеровской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флоуметрии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(ЛДФ) на приборе «ЛАКК-04» (НПО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Лазма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Россия), на ладонной  поверхности пальцев правой кисти с использованием функциональных проб.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Коррекцию выявленных нарушений проводили с помощью 10 дневного внутривенного введения  препарата L-лизина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эсцинат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дозе 5мл в 100мл физиологического раствора.</a:t>
            </a:r>
          </a:p>
        </p:txBody>
      </p:sp>
      <p:sp>
        <p:nvSpPr>
          <p:cNvPr id="21" name="Овал 20"/>
          <p:cNvSpPr/>
          <p:nvPr/>
        </p:nvSpPr>
        <p:spPr>
          <a:xfrm>
            <a:off x="20055139" y="10815446"/>
            <a:ext cx="2357185" cy="36970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9735800" y="19269945"/>
            <a:ext cx="53530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Пульсовые колебания С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(1,0-1,2 Гц) обусловлены изменениями скорости движения эритроцитов в микрососудах, вызываемыми перепадами систолического и диастолического давления. Характерно увеличение амплитуды этих волн при повышении притока артериальной крови.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15509869" y="15198472"/>
            <a:ext cx="1382468" cy="36189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3822526" y="1517064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3822526" y="15170643"/>
            <a:ext cx="1058779" cy="36467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3" name="Диаграмма 32"/>
          <p:cNvGraphicFramePr/>
          <p:nvPr>
            <p:extLst>
              <p:ext uri="{D42A27DB-BD31-4B8C-83A1-F6EECF244321}">
                <p14:modId xmlns:p14="http://schemas.microsoft.com/office/powerpoint/2010/main" val="4232016696"/>
              </p:ext>
            </p:extLst>
          </p:nvPr>
        </p:nvGraphicFramePr>
        <p:xfrm>
          <a:off x="26990628" y="7250274"/>
          <a:ext cx="7805308" cy="5159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2896850" y="5029200"/>
            <a:ext cx="8150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ЛДФ-граммы оценивались: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2877976" y="22764228"/>
            <a:ext cx="12420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Гемодинамические типы нарушений микроциркуляции (Козлов В.И., 2012г.):</a:t>
            </a: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7725" y="23567466"/>
            <a:ext cx="9169297" cy="4976231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9563347" y="5032270"/>
            <a:ext cx="573505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М-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постоянная составляющая перфузии. Это средняя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перфузия в микроциркуляторном русле за определенный промежуток времени исследований или за выбранный временной интервал анализа ЛДФ-граммы.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450227" y="7160580"/>
            <a:ext cx="5735053" cy="2266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Флакс (δ) СКО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среднее квадратичное отклонение колебаний кровотока от среднего арифметического значения ПМ. Характеризует временную изменчивость микроциркуляции или колеблемость потока эритроцитов.</a:t>
            </a:r>
            <a:endParaRPr lang="ru-RU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915899" y="9925050"/>
            <a:ext cx="12172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Проводили амплитудно-частотный анализ гемодинамических ритмов колебаний тканевого кровотока: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566460" y="25290937"/>
            <a:ext cx="156306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Выводы: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Таким образом  у пациентов первой группы наблюдались микроциркуляторные нарушения в виде преобладания застойного 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гиперемического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типов микроциркуляции 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гиперемического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и застойного во второй группе , что потребовало  коррекции выявленных нарушений препаратом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-лизина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эсцинат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Исследование показало, что применение препарата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L-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лизина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эсцинат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улучшает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микоциркуляцию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при всех типах ее нарушения, и   данный препарат может быть рекомендован в комплексной терапии   пациентам с  хронической цереброваскулярной недостаточностью.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6566460" y="19502972"/>
            <a:ext cx="16028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Интегральная характеристика соотношения механизмов активной и пассивной  модуляции  тканевого  кровотока  дает   индекс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флаксмоций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 ИФМ ),  который определяется по соотношению амплитуд флуктуаций в физиологически значимых диапазонах частот, выявляемых при спектральном анализе ЛДФ-граммы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ИФМ = A LF / (A HF + A CF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964897" y="5144529"/>
            <a:ext cx="11387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исследования:</a:t>
            </a:r>
          </a:p>
        </p:txBody>
      </p:sp>
      <p:graphicFrame>
        <p:nvGraphicFramePr>
          <p:cNvPr id="40" name="Диаграмма 39"/>
          <p:cNvGraphicFramePr/>
          <p:nvPr>
            <p:extLst>
              <p:ext uri="{D42A27DB-BD31-4B8C-83A1-F6EECF244321}">
                <p14:modId xmlns:p14="http://schemas.microsoft.com/office/powerpoint/2010/main" val="4167386336"/>
              </p:ext>
            </p:extLst>
          </p:nvPr>
        </p:nvGraphicFramePr>
        <p:xfrm>
          <a:off x="34271557" y="7182586"/>
          <a:ext cx="7791271" cy="525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6" name="Диаграмма 45"/>
          <p:cNvGraphicFramePr/>
          <p:nvPr>
            <p:extLst>
              <p:ext uri="{D42A27DB-BD31-4B8C-83A1-F6EECF244321}">
                <p14:modId xmlns:p14="http://schemas.microsoft.com/office/powerpoint/2010/main" val="3218411349"/>
              </p:ext>
            </p:extLst>
          </p:nvPr>
        </p:nvGraphicFramePr>
        <p:xfrm>
          <a:off x="26706524" y="14121348"/>
          <a:ext cx="8248150" cy="4908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7" name="Диаграмма 46"/>
          <p:cNvGraphicFramePr/>
          <p:nvPr>
            <p:extLst>
              <p:ext uri="{D42A27DB-BD31-4B8C-83A1-F6EECF244321}">
                <p14:modId xmlns:p14="http://schemas.microsoft.com/office/powerpoint/2010/main" val="3097316018"/>
              </p:ext>
            </p:extLst>
          </p:nvPr>
        </p:nvGraphicFramePr>
        <p:xfrm>
          <a:off x="34300978" y="14193442"/>
          <a:ext cx="8248150" cy="4882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5909399" y="12869425"/>
            <a:ext cx="16287695" cy="946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второй группе пациентов также произошло изменение распределения по типам микроциркуляции после проведения терапии: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554698" y="20747272"/>
            <a:ext cx="15642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обеих группах исследования произошло увеличение ИФМ и уменьшение амплитуды дыхательных ритмов (р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0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,05)</a:t>
            </a:r>
          </a:p>
        </p:txBody>
      </p:sp>
      <p:graphicFrame>
        <p:nvGraphicFramePr>
          <p:cNvPr id="51" name="Диаграмма 50"/>
          <p:cNvGraphicFramePr/>
          <p:nvPr>
            <p:extLst>
              <p:ext uri="{D42A27DB-BD31-4B8C-83A1-F6EECF244321}">
                <p14:modId xmlns:p14="http://schemas.microsoft.com/office/powerpoint/2010/main" val="1714691735"/>
              </p:ext>
            </p:extLst>
          </p:nvPr>
        </p:nvGraphicFramePr>
        <p:xfrm>
          <a:off x="28181715" y="21208937"/>
          <a:ext cx="7412796" cy="3864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52" name="Диаграмма 51"/>
          <p:cNvGraphicFramePr/>
          <p:nvPr>
            <p:extLst>
              <p:ext uri="{D42A27DB-BD31-4B8C-83A1-F6EECF244321}">
                <p14:modId xmlns:p14="http://schemas.microsoft.com/office/powerpoint/2010/main" val="224382500"/>
              </p:ext>
            </p:extLst>
          </p:nvPr>
        </p:nvGraphicFramePr>
        <p:xfrm>
          <a:off x="35759393" y="21183168"/>
          <a:ext cx="7412796" cy="3773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26292349" y="5951344"/>
            <a:ext cx="159392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Наблюдалось изменение распределения по типам микроциркуляции в 1 группе пациентов после проведения терапии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5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48128"/>
              </p:ext>
            </p:extLst>
          </p:nvPr>
        </p:nvGraphicFramePr>
        <p:xfrm>
          <a:off x="1849275" y="19975722"/>
          <a:ext cx="9090251" cy="542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:p14="http://schemas.microsoft.com/office/powerpoint/2010/main" val="12276700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  <a:fontScheme name="Легкий дым">
    <a:maj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Легкий дым">
    <a:fillStyleLst>
      <a:solidFill>
        <a:schemeClr val="phClr"/>
      </a:solidFill>
      <a:solidFill>
        <a:schemeClr val="phClr">
          <a:tint val="70000"/>
          <a:lumMod val="104000"/>
        </a:schemeClr>
      </a:solidFill>
      <a:gradFill rotWithShape="1">
        <a:gsLst>
          <a:gs pos="0">
            <a:schemeClr val="phClr">
              <a:tint val="96000"/>
              <a:lumMod val="104000"/>
            </a:schemeClr>
          </a:gs>
          <a:gs pos="100000">
            <a:schemeClr val="phClr">
              <a:shade val="98000"/>
              <a:lumMod val="9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>
            <a:shade val="90000"/>
          </a:schemeClr>
        </a:solidFill>
        <a:prstDash val="solid"/>
      </a:ln>
      <a:ln w="15875" cap="rnd" cmpd="sng" algn="ctr">
        <a:solidFill>
          <a:schemeClr val="phClr"/>
        </a:solidFill>
        <a:prstDash val="solid"/>
      </a:ln>
      <a:ln w="2222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2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6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lin ang="5400000" scaled="0"/>
      </a:gradFill>
      <a:gradFill rotWithShape="1">
        <a:gsLst>
          <a:gs pos="0">
            <a:schemeClr val="phClr">
              <a:tint val="90000"/>
              <a:satMod val="92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path path="circle">
          <a:fillToRect l="50000" t="50000" r="100000" b="10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797</Words>
  <Application>Microsoft Macintosh PowerPoint</Application>
  <PresentationFormat>Произвольный</PresentationFormat>
  <Paragraphs>61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Каленюк</dc:creator>
  <cp:lastModifiedBy>Альберт Шакаров</cp:lastModifiedBy>
  <cp:revision>52</cp:revision>
  <dcterms:created xsi:type="dcterms:W3CDTF">2015-11-11T06:12:53Z</dcterms:created>
  <dcterms:modified xsi:type="dcterms:W3CDTF">2024-02-19T06:10:52Z</dcterms:modified>
</cp:coreProperties>
</file>